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7" r:id="rId6"/>
    <p:sldId id="274" r:id="rId7"/>
    <p:sldId id="276" r:id="rId8"/>
    <p:sldId id="291" r:id="rId9"/>
    <p:sldId id="288" r:id="rId10"/>
    <p:sldId id="279" r:id="rId11"/>
    <p:sldId id="287" r:id="rId12"/>
    <p:sldId id="290" r:id="rId13"/>
    <p:sldId id="281" r:id="rId14"/>
    <p:sldId id="282" r:id="rId15"/>
    <p:sldId id="283" r:id="rId16"/>
    <p:sldId id="278" r:id="rId17"/>
    <p:sldId id="280" r:id="rId18"/>
    <p:sldId id="284" r:id="rId19"/>
    <p:sldId id="292" r:id="rId20"/>
    <p:sldId id="286" r:id="rId21"/>
    <p:sldId id="285" r:id="rId22"/>
    <p:sldId id="275" r:id="rId23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F6B"/>
    <a:srgbClr val="92D050"/>
    <a:srgbClr val="092B68"/>
    <a:srgbClr val="2C7D9E"/>
    <a:srgbClr val="ACD433"/>
    <a:srgbClr val="124177"/>
    <a:srgbClr val="E8F0F0"/>
    <a:srgbClr val="8DAFB1"/>
    <a:srgbClr val="4C6E70"/>
    <a:srgbClr val="DAF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5CF445-D287-4A90-A961-87CF19C60678}" v="228" dt="2022-06-17T22:44:32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édio 4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outlineViewPr>
    <p:cViewPr>
      <p:scale>
        <a:sx n="33" d="100"/>
        <a:sy n="33" d="100"/>
      </p:scale>
      <p:origin x="0" y="-33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 userDrawn="1"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 userDrawn="1"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b="1" dirty="0"/>
              <a:t>Projeto Integrador</a:t>
            </a:r>
            <a:br>
              <a:rPr lang="pt-PT" b="1" dirty="0"/>
            </a:br>
            <a:r>
              <a:rPr lang="pt-PT" sz="3600" b="1" dirty="0"/>
              <a:t>Apresentação – Sprint D</a:t>
            </a:r>
            <a:br>
              <a:rPr lang="pt-PT" sz="3600" b="1" dirty="0"/>
            </a:br>
            <a:endParaRPr lang="pt-PT" sz="1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pt-PT" b="1" cap="none" dirty="0">
              <a:latin typeface="+mj-lt"/>
            </a:endParaRPr>
          </a:p>
          <a:p>
            <a:r>
              <a:rPr lang="pt-PT" b="1" cap="none" dirty="0">
                <a:latin typeface="+mj-lt"/>
              </a:rPr>
              <a:t>Data 19/06/2022</a:t>
            </a:r>
          </a:p>
          <a:p>
            <a:r>
              <a:rPr lang="pt-PT" b="1" cap="none" dirty="0">
                <a:latin typeface="+mj-lt"/>
              </a:rPr>
              <a:t>Equipa 1 – 2DJ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6ABF17-F458-3497-A8B4-D33BFB6555D6}"/>
              </a:ext>
            </a:extLst>
          </p:cNvPr>
          <p:cNvSpPr txBox="1"/>
          <p:nvPr/>
        </p:nvSpPr>
        <p:spPr>
          <a:xfrm>
            <a:off x="8627706" y="5315282"/>
            <a:ext cx="3564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rgbClr val="92D050"/>
                </a:solidFill>
              </a:rPr>
              <a:t>1200601, Tiago Ferreira</a:t>
            </a:r>
          </a:p>
          <a:p>
            <a:pPr algn="ctr"/>
            <a:r>
              <a:rPr lang="pt-PT" sz="1400" dirty="0">
                <a:solidFill>
                  <a:srgbClr val="92D050"/>
                </a:solidFill>
              </a:rPr>
              <a:t>1200902, Mariana Lages</a:t>
            </a:r>
          </a:p>
          <a:p>
            <a:pPr algn="ctr"/>
            <a:r>
              <a:rPr lang="pt-PT" sz="1400" dirty="0">
                <a:solidFill>
                  <a:srgbClr val="92D050"/>
                </a:solidFill>
              </a:rPr>
              <a:t>1200920, Eduardo Sousa</a:t>
            </a:r>
          </a:p>
          <a:p>
            <a:pPr algn="ctr"/>
            <a:r>
              <a:rPr lang="pt-PT" sz="1400" dirty="0">
                <a:solidFill>
                  <a:srgbClr val="92D050"/>
                </a:solidFill>
              </a:rPr>
              <a:t>1201487, Miguel Jordão</a:t>
            </a:r>
          </a:p>
        </p:txBody>
      </p:sp>
    </p:spTree>
    <p:extLst>
      <p:ext uri="{BB962C8B-B14F-4D97-AF65-F5344CB8AC3E}">
        <p14:creationId xmlns:p14="http://schemas.microsoft.com/office/powerpoint/2010/main" val="212539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0D6E3-F9CB-F918-B04F-9BE0CB01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1048313"/>
            <a:ext cx="8761413" cy="706964"/>
          </a:xfrm>
        </p:spPr>
        <p:txBody>
          <a:bodyPr/>
          <a:lstStyle/>
          <a:p>
            <a:r>
              <a:rPr lang="pt-PT" dirty="0" err="1"/>
              <a:t>Jira</a:t>
            </a:r>
            <a:r>
              <a:rPr lang="pt-PT" dirty="0"/>
              <a:t> </a:t>
            </a:r>
            <a:r>
              <a:rPr lang="pt-PT" dirty="0" err="1"/>
              <a:t>Board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C21077-B0FF-3D89-8771-C7F2DD0C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16" y="2609342"/>
            <a:ext cx="8547368" cy="3886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739C829-B1B7-92FA-9A3F-41F6B96278C5}"/>
              </a:ext>
            </a:extLst>
          </p:cNvPr>
          <p:cNvSpPr txBox="1"/>
          <p:nvPr/>
        </p:nvSpPr>
        <p:spPr>
          <a:xfrm>
            <a:off x="1154953" y="804391"/>
            <a:ext cx="528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</a:rPr>
              <a:t>Evidência do processo de 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81888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913DE-AD0D-24BD-91EA-6512C588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1038982"/>
            <a:ext cx="8761413" cy="706964"/>
          </a:xfrm>
        </p:spPr>
        <p:txBody>
          <a:bodyPr/>
          <a:lstStyle/>
          <a:p>
            <a:r>
              <a:rPr lang="pt-PT" dirty="0" err="1"/>
              <a:t>Bitbucket</a:t>
            </a:r>
            <a:r>
              <a:rPr lang="pt-PT" dirty="0"/>
              <a:t> Pipelines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B3C1E5DE-97CB-F8E7-7F1B-E28F733B9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87" y="2533649"/>
            <a:ext cx="7926026" cy="3985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F5C84BC-8B6E-9510-054A-8E0EF338489D}"/>
              </a:ext>
            </a:extLst>
          </p:cNvPr>
          <p:cNvSpPr txBox="1"/>
          <p:nvPr/>
        </p:nvSpPr>
        <p:spPr>
          <a:xfrm>
            <a:off x="1154953" y="804391"/>
            <a:ext cx="528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</a:rPr>
              <a:t>Evidência do processo de 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420155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104E7FEB-CF9D-CF32-079D-95539DD33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1038982"/>
            <a:ext cx="8761413" cy="706964"/>
          </a:xfrm>
        </p:spPr>
        <p:txBody>
          <a:bodyPr/>
          <a:lstStyle/>
          <a:p>
            <a:r>
              <a:rPr lang="pt-PT" dirty="0" err="1"/>
              <a:t>Bitbucket</a:t>
            </a:r>
            <a:r>
              <a:rPr lang="pt-PT" dirty="0"/>
              <a:t> </a:t>
            </a:r>
            <a:r>
              <a:rPr lang="pt-PT" dirty="0" err="1"/>
              <a:t>Graphs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B6F689-327F-3946-7E88-DF92C8074710}"/>
              </a:ext>
            </a:extLst>
          </p:cNvPr>
          <p:cNvSpPr txBox="1"/>
          <p:nvPr/>
        </p:nvSpPr>
        <p:spPr>
          <a:xfrm>
            <a:off x="1154953" y="804391"/>
            <a:ext cx="528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</a:rPr>
              <a:t>Evidência do processo de engenharia de software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5631B8-7562-265D-6C8D-4D73C075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40" y="2519264"/>
            <a:ext cx="7554919" cy="4111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568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863D1-46B3-4D79-A2A4-4AA11721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Demonstração da aplicação</a:t>
            </a:r>
          </a:p>
        </p:txBody>
      </p:sp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455D6C48-E0CE-4948-BAD4-DA9231CCC7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0092" y="2367242"/>
            <a:ext cx="7651815" cy="43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4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21BDD-36A7-B5D3-7E61-C25E2905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Qualidade do produto final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D30A1A9-0AA3-ADC3-2A7C-FA6CB543B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615684"/>
            <a:ext cx="9582995" cy="3416300"/>
          </a:xfrm>
        </p:spPr>
        <p:txBody>
          <a:bodyPr>
            <a:normAutofit/>
          </a:bodyPr>
          <a:lstStyle/>
          <a:p>
            <a:r>
              <a:rPr lang="pt-PT" sz="2000" dirty="0"/>
              <a:t>Pode considerar-se que a qualidade do produto final </a:t>
            </a:r>
            <a:r>
              <a:rPr lang="pt-PT" sz="2000" b="1" dirty="0"/>
              <a:t>corresponde às necessidades e expectativas do cliente</a:t>
            </a:r>
            <a:r>
              <a:rPr lang="pt-PT" sz="2000" dirty="0"/>
              <a:t>, tendo havido um esforço legítimo, por parte da equipa, para </a:t>
            </a:r>
            <a:r>
              <a:rPr lang="pt-PT" sz="2000" b="1" dirty="0"/>
              <a:t>otimizar e adequar o produto aos resultados pretendidos</a:t>
            </a:r>
            <a:r>
              <a:rPr lang="pt-PT" sz="2000" dirty="0"/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76F3817-596D-3CC8-5720-0BCE9F69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557" y="4047929"/>
            <a:ext cx="2713583" cy="2464838"/>
          </a:xfrm>
          <a:prstGeom prst="rect">
            <a:avLst/>
          </a:prstGeom>
          <a:ln w="38100" cap="sq">
            <a:solidFill>
              <a:srgbClr val="0A2F6B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72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79C9C-E929-58D0-FF19-92218798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425648-952B-FD0C-19F4-7A7FC1B8A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290" y="2715467"/>
            <a:ext cx="9577419" cy="3703994"/>
          </a:xfrm>
        </p:spPr>
        <p:txBody>
          <a:bodyPr>
            <a:normAutofit lnSpcReduction="10000"/>
          </a:bodyPr>
          <a:lstStyle/>
          <a:p>
            <a:r>
              <a:rPr lang="pt-PT" dirty="0"/>
              <a:t>Face ao desafio apresentado pelo cliente, ou seja, o </a:t>
            </a:r>
            <a:r>
              <a:rPr lang="pt-PT" b="1" dirty="0"/>
              <a:t>desenvolvimento de uma aplicação de gestão de encomendas</a:t>
            </a:r>
            <a:r>
              <a:rPr lang="pt-PT" dirty="0"/>
              <a:t>, com foco na </a:t>
            </a:r>
            <a:r>
              <a:rPr lang="pt-PT" u="sng" dirty="0"/>
              <a:t>priorização da digitalização</a:t>
            </a:r>
            <a:r>
              <a:rPr lang="pt-PT" dirty="0"/>
              <a:t>, </a:t>
            </a:r>
            <a:r>
              <a:rPr lang="pt-PT" u="sng" dirty="0"/>
              <a:t>automação</a:t>
            </a:r>
            <a:r>
              <a:rPr lang="pt-PT" dirty="0"/>
              <a:t> e </a:t>
            </a:r>
            <a:r>
              <a:rPr lang="pt-PT" u="sng" dirty="0"/>
              <a:t>aumento da produtividade</a:t>
            </a:r>
            <a:r>
              <a:rPr lang="pt-PT" dirty="0"/>
              <a:t>, visando a </a:t>
            </a:r>
            <a:r>
              <a:rPr lang="pt-PT" u="sng" dirty="0"/>
              <a:t>redução da manualidade</a:t>
            </a:r>
            <a:r>
              <a:rPr lang="pt-PT" dirty="0"/>
              <a:t>, da </a:t>
            </a:r>
            <a:r>
              <a:rPr lang="pt-PT" u="sng" dirty="0"/>
              <a:t>margem de erro</a:t>
            </a:r>
            <a:r>
              <a:rPr lang="pt-PT" dirty="0"/>
              <a:t> e do </a:t>
            </a:r>
            <a:r>
              <a:rPr lang="pt-PT" u="sng" dirty="0"/>
              <a:t>tempo de colocação do produto no mercado</a:t>
            </a:r>
            <a:r>
              <a:rPr lang="pt-PT" dirty="0"/>
              <a:t>…</a:t>
            </a:r>
          </a:p>
          <a:p>
            <a:pPr marL="0" indent="0">
              <a:buNone/>
            </a:pPr>
            <a:endParaRPr lang="pt-PT" sz="100" dirty="0"/>
          </a:p>
          <a:p>
            <a:r>
              <a:rPr lang="pt-PT" dirty="0"/>
              <a:t>… a equipa desenvolveu uma </a:t>
            </a:r>
            <a:r>
              <a:rPr lang="pt-PT" b="1" dirty="0"/>
              <a:t>aplicação de gestão de encomendas</a:t>
            </a:r>
            <a:r>
              <a:rPr lang="pt-PT" dirty="0"/>
              <a:t>, com base nos </a:t>
            </a:r>
            <a:r>
              <a:rPr lang="pt-PT" u="sng" dirty="0"/>
              <a:t>requisitos do cliente</a:t>
            </a:r>
            <a:r>
              <a:rPr lang="pt-PT" dirty="0"/>
              <a:t> e que assenta nos princípios da </a:t>
            </a:r>
            <a:r>
              <a:rPr lang="pt-PT" u="sng" dirty="0"/>
              <a:t>funcionalidade</a:t>
            </a:r>
            <a:r>
              <a:rPr lang="pt-PT" dirty="0"/>
              <a:t>, </a:t>
            </a:r>
            <a:r>
              <a:rPr lang="pt-PT" u="sng" dirty="0"/>
              <a:t>eficiência</a:t>
            </a:r>
            <a:r>
              <a:rPr lang="pt-PT" dirty="0"/>
              <a:t>, </a:t>
            </a:r>
            <a:r>
              <a:rPr lang="pt-PT" u="sng" dirty="0"/>
              <a:t>rapidez</a:t>
            </a:r>
            <a:r>
              <a:rPr lang="pt-PT" dirty="0"/>
              <a:t>, </a:t>
            </a:r>
            <a:r>
              <a:rPr lang="pt-PT" u="sng" dirty="0"/>
              <a:t>organização</a:t>
            </a:r>
            <a:r>
              <a:rPr lang="pt-PT" dirty="0"/>
              <a:t> e </a:t>
            </a:r>
            <a:r>
              <a:rPr lang="pt-PT" u="sng" dirty="0"/>
              <a:t>intuição</a:t>
            </a:r>
            <a:r>
              <a:rPr lang="pt-PT" dirty="0"/>
              <a:t>, por forma a obter </a:t>
            </a:r>
            <a:r>
              <a:rPr lang="pt-PT" b="1" dirty="0"/>
              <a:t>resultados eficazes</a:t>
            </a:r>
            <a:r>
              <a:rPr lang="pt-PT" dirty="0"/>
              <a:t>.</a:t>
            </a:r>
          </a:p>
          <a:p>
            <a:pPr marL="0" indent="0">
              <a:buNone/>
            </a:pPr>
            <a:endParaRPr lang="pt-PT" sz="100" dirty="0"/>
          </a:p>
          <a:p>
            <a:r>
              <a:rPr lang="pt-PT" dirty="0"/>
              <a:t>Com o decorrer do projeto, constatamos que seria possível implementar alguns </a:t>
            </a:r>
            <a:r>
              <a:rPr lang="pt-PT" b="1" dirty="0"/>
              <a:t>extras</a:t>
            </a:r>
            <a:r>
              <a:rPr lang="pt-PT" dirty="0"/>
              <a:t>, os quais iriam </a:t>
            </a:r>
            <a:r>
              <a:rPr lang="pt-PT" u="sng" dirty="0"/>
              <a:t>acrescentar valor</a:t>
            </a:r>
            <a:r>
              <a:rPr lang="pt-PT" dirty="0"/>
              <a:t> ou </a:t>
            </a:r>
            <a:r>
              <a:rPr lang="pt-PT" u="sng" dirty="0"/>
              <a:t>ser uma mais valia</a:t>
            </a:r>
            <a:r>
              <a:rPr lang="pt-PT" dirty="0"/>
              <a:t> aos resultados desta aplicação.</a:t>
            </a:r>
          </a:p>
        </p:txBody>
      </p:sp>
    </p:spTree>
    <p:extLst>
      <p:ext uri="{BB962C8B-B14F-4D97-AF65-F5344CB8AC3E}">
        <p14:creationId xmlns:p14="http://schemas.microsoft.com/office/powerpoint/2010/main" val="3402648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55080-5267-39F2-C606-26AF7ADE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Sugestões de melhoria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BBE20EB-8EE4-DCC5-A715-D62906C11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13" y="2678146"/>
            <a:ext cx="10966173" cy="3648009"/>
          </a:xfrm>
        </p:spPr>
        <p:txBody>
          <a:bodyPr>
            <a:noAutofit/>
          </a:bodyPr>
          <a:lstStyle/>
          <a:p>
            <a:r>
              <a:rPr lang="pt-PT" dirty="0"/>
              <a:t>Em relação ao </a:t>
            </a:r>
            <a:r>
              <a:rPr lang="pt-PT" b="1" dirty="0"/>
              <a:t>trabalho feito em equipa</a:t>
            </a:r>
            <a:r>
              <a:rPr lang="pt-PT" dirty="0"/>
              <a:t>:</a:t>
            </a:r>
          </a:p>
          <a:p>
            <a:pPr lvl="1"/>
            <a:r>
              <a:rPr lang="pt-PT" sz="1800" dirty="0"/>
              <a:t>Melhorar a </a:t>
            </a:r>
            <a:r>
              <a:rPr lang="pt-PT" sz="1800" u="sng" dirty="0"/>
              <a:t>gestão do tempo</a:t>
            </a:r>
            <a:r>
              <a:rPr lang="pt-PT" sz="1800" dirty="0"/>
              <a:t>, nomeadamente, iniciar as tarefas com </a:t>
            </a:r>
            <a:r>
              <a:rPr lang="pt-PT" sz="1800" u="sng" dirty="0"/>
              <a:t>mais antecedência</a:t>
            </a:r>
          </a:p>
          <a:p>
            <a:pPr lvl="1"/>
            <a:r>
              <a:rPr lang="pt-PT" sz="1800" dirty="0"/>
              <a:t>Melhorar a </a:t>
            </a:r>
            <a:r>
              <a:rPr lang="pt-PT" sz="1800" u="sng" dirty="0"/>
              <a:t>comunicação</a:t>
            </a:r>
            <a:r>
              <a:rPr lang="pt-PT" sz="1800" dirty="0"/>
              <a:t> no que respeita a sua praticidade</a:t>
            </a:r>
          </a:p>
          <a:p>
            <a:pPr lvl="1"/>
            <a:r>
              <a:rPr lang="pt-PT" sz="1800" dirty="0"/>
              <a:t>Reduzir a </a:t>
            </a:r>
            <a:r>
              <a:rPr lang="pt-PT" sz="1800" u="sng" dirty="0"/>
              <a:t>interdependência</a:t>
            </a:r>
            <a:r>
              <a:rPr lang="pt-PT" sz="1800" dirty="0"/>
              <a:t> pela realização atempada da tarefa de cada um</a:t>
            </a:r>
          </a:p>
          <a:p>
            <a:pPr marL="457200" lvl="1" indent="0">
              <a:buNone/>
            </a:pPr>
            <a:endParaRPr lang="pt-PT" sz="1800" dirty="0"/>
          </a:p>
          <a:p>
            <a:r>
              <a:rPr lang="pt-PT" dirty="0"/>
              <a:t>Em relação ao </a:t>
            </a:r>
            <a:r>
              <a:rPr lang="pt-PT" b="1" dirty="0"/>
              <a:t>projeto</a:t>
            </a:r>
            <a:r>
              <a:rPr lang="pt-PT" dirty="0"/>
              <a:t>:</a:t>
            </a:r>
          </a:p>
          <a:p>
            <a:pPr lvl="1"/>
            <a:r>
              <a:rPr lang="pt-PT" sz="1800" dirty="0"/>
              <a:t>Melhorar o </a:t>
            </a:r>
            <a:r>
              <a:rPr lang="pt-PT" sz="1800" u="sng" dirty="0"/>
              <a:t>design dos servidores</a:t>
            </a:r>
          </a:p>
          <a:p>
            <a:pPr lvl="1"/>
            <a:r>
              <a:rPr lang="pt-PT" sz="1800" dirty="0"/>
              <a:t>Melhorar a </a:t>
            </a:r>
            <a:r>
              <a:rPr lang="pt-PT" sz="1800" u="sng" dirty="0"/>
              <a:t>comunicação entre módulos</a:t>
            </a:r>
            <a:r>
              <a:rPr lang="pt-PT" sz="1800" dirty="0"/>
              <a:t> (eficiência)</a:t>
            </a:r>
          </a:p>
          <a:p>
            <a:pPr lvl="1"/>
            <a:r>
              <a:rPr lang="pt-PT" sz="1800" dirty="0"/>
              <a:t>Realizar mais </a:t>
            </a:r>
            <a:r>
              <a:rPr lang="pt-PT" sz="1800" u="sng" dirty="0"/>
              <a:t>testes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026" name="Picture 2" descr="A Melhoria Contínua Para O Crescimento Contínuo - CRM7 - Zoho Partner Brasil">
            <a:extLst>
              <a:ext uri="{FF2B5EF4-FFF2-40B4-BE49-F238E27FC236}">
                <a16:creationId xmlns:a16="http://schemas.microsoft.com/office/drawing/2014/main" id="{B648B183-5F3D-6C87-38E6-389C21668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848" y="4502150"/>
            <a:ext cx="3905796" cy="2090211"/>
          </a:xfrm>
          <a:prstGeom prst="rect">
            <a:avLst/>
          </a:prstGeom>
          <a:ln w="38100" cap="sq">
            <a:solidFill>
              <a:srgbClr val="0A2F6B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757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617BF-A870-4A3F-DD11-20CFF0C5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Organização da equipa</a:t>
            </a:r>
          </a:p>
        </p:txBody>
      </p:sp>
      <p:pic>
        <p:nvPicPr>
          <p:cNvPr id="1034" name="Picture 10" descr="Descubra o que é Liderança situacional | Carreira &amp; Sucesso">
            <a:extLst>
              <a:ext uri="{FF2B5EF4-FFF2-40B4-BE49-F238E27FC236}">
                <a16:creationId xmlns:a16="http://schemas.microsoft.com/office/drawing/2014/main" id="{85DCB0EF-C589-8AD3-C66B-1A5221C75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8" y="3310663"/>
            <a:ext cx="4617150" cy="2369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o implementamos o Scrum na área de desenvolvimento – myLIMS">
            <a:extLst>
              <a:ext uri="{FF2B5EF4-FFF2-40B4-BE49-F238E27FC236}">
                <a16:creationId xmlns:a16="http://schemas.microsoft.com/office/drawing/2014/main" id="{9D8971B8-7ED7-23B6-5C4B-B7CB6D410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403" y="3310664"/>
            <a:ext cx="4617149" cy="2369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uckman's stages of group development - Wikipedia">
            <a:extLst>
              <a:ext uri="{FF2B5EF4-FFF2-40B4-BE49-F238E27FC236}">
                <a16:creationId xmlns:a16="http://schemas.microsoft.com/office/drawing/2014/main" id="{1AE81A42-2A01-1A84-1B97-FE07F984B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804" y="2713846"/>
            <a:ext cx="3568392" cy="3563444"/>
          </a:xfrm>
          <a:prstGeom prst="ellipse">
            <a:avLst/>
          </a:prstGeom>
          <a:ln w="63500" cap="rnd">
            <a:solidFill>
              <a:srgbClr val="092B6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746FD87-EC38-E49D-1A66-1D78D47608A4}"/>
              </a:ext>
            </a:extLst>
          </p:cNvPr>
          <p:cNvSpPr txBox="1"/>
          <p:nvPr/>
        </p:nvSpPr>
        <p:spPr>
          <a:xfrm>
            <a:off x="1446291" y="5794215"/>
            <a:ext cx="249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Estilo Democrático</a:t>
            </a:r>
          </a:p>
        </p:txBody>
      </p:sp>
    </p:spTree>
    <p:extLst>
      <p:ext uri="{BB962C8B-B14F-4D97-AF65-F5344CB8AC3E}">
        <p14:creationId xmlns:p14="http://schemas.microsoft.com/office/powerpoint/2010/main" val="2103059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CC09B-1AAF-5BE2-6535-8A8F9391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Autoavaliação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4A1417-25A0-0F73-0CF7-0D980F89DC6A}"/>
              </a:ext>
            </a:extLst>
          </p:cNvPr>
          <p:cNvSpPr txBox="1"/>
          <p:nvPr/>
        </p:nvSpPr>
        <p:spPr>
          <a:xfrm>
            <a:off x="430454" y="4557689"/>
            <a:ext cx="23622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u="sng" dirty="0"/>
              <a:t>Escala:</a:t>
            </a:r>
          </a:p>
          <a:p>
            <a:r>
              <a:rPr lang="pt-PT" sz="700" dirty="0"/>
              <a:t> </a:t>
            </a:r>
          </a:p>
          <a:p>
            <a:r>
              <a:rPr lang="pt-PT" sz="1700" dirty="0"/>
              <a:t>0 – Muito fraco</a:t>
            </a:r>
          </a:p>
          <a:p>
            <a:r>
              <a:rPr lang="pt-PT" sz="1700" dirty="0"/>
              <a:t>1 – Fraco</a:t>
            </a:r>
          </a:p>
          <a:p>
            <a:r>
              <a:rPr lang="pt-PT" sz="1700" dirty="0"/>
              <a:t>2 – Suficiente</a:t>
            </a:r>
          </a:p>
          <a:p>
            <a:r>
              <a:rPr lang="pt-PT" sz="1700" dirty="0"/>
              <a:t>3 – Bom</a:t>
            </a:r>
          </a:p>
          <a:p>
            <a:r>
              <a:rPr lang="pt-PT" sz="1700" dirty="0"/>
              <a:t>4 – Muito bom</a:t>
            </a:r>
          </a:p>
          <a:p>
            <a:r>
              <a:rPr lang="pt-PT" sz="1700" dirty="0"/>
              <a:t>5 – Excelente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0B8E43-553B-BF12-DD01-FC5848C0F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03" y="2648618"/>
            <a:ext cx="11343593" cy="15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69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b="1" dirty="0"/>
              <a:t>Projeto Integrador</a:t>
            </a:r>
            <a:br>
              <a:rPr lang="pt-PT" b="1" dirty="0"/>
            </a:br>
            <a:r>
              <a:rPr lang="pt-PT" sz="3600" b="1" dirty="0"/>
              <a:t>Apresentação – Sprint D</a:t>
            </a:r>
            <a:br>
              <a:rPr lang="pt-PT" sz="3600" b="1" dirty="0"/>
            </a:br>
            <a:endParaRPr lang="pt-PT" sz="1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PT" b="1" cap="none" dirty="0">
              <a:latin typeface="+mj-lt"/>
            </a:endParaRPr>
          </a:p>
          <a:p>
            <a:r>
              <a:rPr lang="pt-PT" b="1" cap="none" dirty="0">
                <a:latin typeface="+mj-lt"/>
              </a:rPr>
              <a:t>Data 19/06/2022</a:t>
            </a:r>
          </a:p>
        </p:txBody>
      </p:sp>
    </p:spTree>
    <p:extLst>
      <p:ext uri="{BB962C8B-B14F-4D97-AF65-F5344CB8AC3E}">
        <p14:creationId xmlns:p14="http://schemas.microsoft.com/office/powerpoint/2010/main" val="421101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Índice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54953" y="2786434"/>
            <a:ext cx="5600410" cy="42021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600" b="1" dirty="0"/>
              <a:t>Objetivos iniciais</a:t>
            </a:r>
          </a:p>
          <a:p>
            <a:pPr>
              <a:lnSpc>
                <a:spcPct val="150000"/>
              </a:lnSpc>
            </a:pPr>
            <a:r>
              <a:rPr lang="pt-PT" sz="1600" b="1" dirty="0"/>
              <a:t>Análise dos sprints</a:t>
            </a:r>
          </a:p>
          <a:p>
            <a:pPr lvl="1"/>
            <a:r>
              <a:rPr lang="pt-PT" sz="1400" b="1" dirty="0"/>
              <a:t>Sprint B</a:t>
            </a:r>
          </a:p>
          <a:p>
            <a:pPr lvl="1"/>
            <a:r>
              <a:rPr lang="pt-PT" sz="1400" b="1" dirty="0"/>
              <a:t>Sprint C</a:t>
            </a:r>
          </a:p>
          <a:p>
            <a:pPr lvl="1"/>
            <a:r>
              <a:rPr lang="pt-PT" sz="1400" b="1" dirty="0"/>
              <a:t>Sprint D</a:t>
            </a:r>
          </a:p>
          <a:p>
            <a:pPr>
              <a:lnSpc>
                <a:spcPct val="150000"/>
              </a:lnSpc>
            </a:pPr>
            <a:r>
              <a:rPr lang="pt-PT" sz="1600" b="1" dirty="0"/>
              <a:t>Resultados alcançados</a:t>
            </a:r>
          </a:p>
          <a:p>
            <a:pPr>
              <a:lnSpc>
                <a:spcPct val="150000"/>
              </a:lnSpc>
            </a:pPr>
            <a:r>
              <a:rPr lang="pt-PT" sz="1600" b="1" dirty="0"/>
              <a:t>(Modelo de Domínio)</a:t>
            </a:r>
          </a:p>
          <a:p>
            <a:pPr>
              <a:lnSpc>
                <a:spcPct val="150000"/>
              </a:lnSpc>
            </a:pPr>
            <a:r>
              <a:rPr lang="pt-PT" sz="1600" b="1" dirty="0"/>
              <a:t>Análise SWOT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D72E1D-4364-45B0-AB97-87C783131E57}"/>
              </a:ext>
            </a:extLst>
          </p:cNvPr>
          <p:cNvSpPr txBox="1">
            <a:spLocks/>
          </p:cNvSpPr>
          <p:nvPr/>
        </p:nvSpPr>
        <p:spPr>
          <a:xfrm>
            <a:off x="5881396" y="2786434"/>
            <a:ext cx="5681183" cy="4202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PT" sz="1600" b="1" dirty="0"/>
              <a:t>Evidência do processo de engenharia de software</a:t>
            </a:r>
          </a:p>
          <a:p>
            <a:pPr>
              <a:lnSpc>
                <a:spcPct val="150000"/>
              </a:lnSpc>
            </a:pPr>
            <a:r>
              <a:rPr lang="pt-PT" sz="1600" b="1" dirty="0"/>
              <a:t>Demonstração da aplicação</a:t>
            </a:r>
          </a:p>
          <a:p>
            <a:pPr>
              <a:lnSpc>
                <a:spcPct val="150000"/>
              </a:lnSpc>
            </a:pPr>
            <a:r>
              <a:rPr lang="pt-PT" sz="1600" b="1" dirty="0"/>
              <a:t>Qualidade do produto final</a:t>
            </a:r>
          </a:p>
          <a:p>
            <a:pPr>
              <a:lnSpc>
                <a:spcPct val="150000"/>
              </a:lnSpc>
            </a:pPr>
            <a:r>
              <a:rPr lang="pt-PT" sz="1600" b="1" dirty="0"/>
              <a:t>Conclusão</a:t>
            </a:r>
          </a:p>
          <a:p>
            <a:pPr>
              <a:lnSpc>
                <a:spcPct val="150000"/>
              </a:lnSpc>
            </a:pPr>
            <a:r>
              <a:rPr lang="pt-PT" sz="1600" b="1" dirty="0"/>
              <a:t>Sugestões de melhoria</a:t>
            </a:r>
          </a:p>
          <a:p>
            <a:pPr>
              <a:lnSpc>
                <a:spcPct val="150000"/>
              </a:lnSpc>
            </a:pPr>
            <a:r>
              <a:rPr lang="pt-PT" sz="1600" b="1" dirty="0"/>
              <a:t>Organização da equipa</a:t>
            </a:r>
          </a:p>
          <a:p>
            <a:pPr>
              <a:lnSpc>
                <a:spcPct val="150000"/>
              </a:lnSpc>
            </a:pPr>
            <a:r>
              <a:rPr lang="pt-PT" sz="1600" b="1" dirty="0"/>
              <a:t>Autoavaliação</a:t>
            </a:r>
          </a:p>
        </p:txBody>
      </p:sp>
    </p:spTree>
    <p:extLst>
      <p:ext uri="{BB962C8B-B14F-4D97-AF65-F5344CB8AC3E}">
        <p14:creationId xmlns:p14="http://schemas.microsoft.com/office/powerpoint/2010/main" val="17819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 iniciais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2E9BCF5D-996B-03DD-FEDA-C0519943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034" y="2668813"/>
            <a:ext cx="10233931" cy="3750648"/>
          </a:xfrm>
        </p:spPr>
        <p:txBody>
          <a:bodyPr>
            <a:noAutofit/>
          </a:bodyPr>
          <a:lstStyle/>
          <a:p>
            <a:r>
              <a:rPr lang="pt-PT" sz="2000" dirty="0"/>
              <a:t>O objetivo inicial visa dar resposta ao </a:t>
            </a:r>
            <a:r>
              <a:rPr lang="pt-PT" sz="2000" u="sng" dirty="0"/>
              <a:t>solicitado pelo cliente</a:t>
            </a:r>
            <a:r>
              <a:rPr lang="pt-PT" sz="2000" dirty="0"/>
              <a:t>, que consiste no </a:t>
            </a:r>
            <a:r>
              <a:rPr lang="pt-PT" sz="2000" b="1" dirty="0"/>
              <a:t>desenvolvimento de uma aplicação eficiente de gestão de encomendas</a:t>
            </a:r>
            <a:r>
              <a:rPr lang="pt-PT" sz="2000" dirty="0"/>
              <a:t>, com o intuito de </a:t>
            </a:r>
            <a:r>
              <a:rPr lang="pt-PT" sz="2000" u="sng" dirty="0"/>
              <a:t>aumentar a produtividade</a:t>
            </a:r>
            <a:r>
              <a:rPr lang="pt-PT" sz="2000" dirty="0"/>
              <a:t>, bem como </a:t>
            </a:r>
            <a:r>
              <a:rPr lang="pt-PT" sz="2000" u="sng" dirty="0"/>
              <a:t>otimizar a performance do </a:t>
            </a:r>
            <a:r>
              <a:rPr lang="pt-PT" sz="2000" i="1" u="sng" dirty="0"/>
              <a:t>backoffice</a:t>
            </a:r>
            <a:r>
              <a:rPr lang="pt-PT" sz="2000" dirty="0"/>
              <a:t> e dos procedimentos realizados em </a:t>
            </a:r>
            <a:r>
              <a:rPr lang="pt-PT" sz="2000" u="sng" dirty="0"/>
              <a:t>armazém</a:t>
            </a:r>
            <a:r>
              <a:rPr lang="pt-PT" sz="2000" dirty="0"/>
              <a:t>, com ênfase na </a:t>
            </a:r>
            <a:r>
              <a:rPr lang="pt-PT" sz="2000" u="sng" dirty="0"/>
              <a:t>digitalização e automação</a:t>
            </a:r>
            <a:r>
              <a:rPr lang="pt-PT" sz="2000" dirty="0"/>
              <a:t>.</a:t>
            </a:r>
          </a:p>
          <a:p>
            <a:pPr marL="0" indent="0">
              <a:buNone/>
            </a:pPr>
            <a:endParaRPr lang="pt-PT" sz="1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pt-PT" sz="1800" dirty="0"/>
              <a:t>Disponibilidade e variedade de produtos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PT" sz="1800" dirty="0"/>
              <a:t>Venda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PT" sz="1800" dirty="0"/>
              <a:t>Pós-venda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PT" sz="1800" dirty="0"/>
              <a:t>Dados estatísticos</a:t>
            </a:r>
          </a:p>
        </p:txBody>
      </p:sp>
    </p:spTree>
    <p:extLst>
      <p:ext uri="{BB962C8B-B14F-4D97-AF65-F5344CB8AC3E}">
        <p14:creationId xmlns:p14="http://schemas.microsoft.com/office/powerpoint/2010/main" val="234049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11C7F-B64F-70D1-5862-13022C7A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Sprint B</a:t>
            </a:r>
          </a:p>
        </p:txBody>
      </p:sp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9AD3132E-EB0B-9B54-8F42-89EEBD05B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749956"/>
              </p:ext>
            </p:extLst>
          </p:nvPr>
        </p:nvGraphicFramePr>
        <p:xfrm>
          <a:off x="521613" y="2466633"/>
          <a:ext cx="11148774" cy="4120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243">
                  <a:extLst>
                    <a:ext uri="{9D8B030D-6E8A-4147-A177-3AD203B41FA5}">
                      <a16:colId xmlns:a16="http://schemas.microsoft.com/office/drawing/2014/main" val="4166512467"/>
                    </a:ext>
                  </a:extLst>
                </a:gridCol>
                <a:gridCol w="4364906">
                  <a:extLst>
                    <a:ext uri="{9D8B030D-6E8A-4147-A177-3AD203B41FA5}">
                      <a16:colId xmlns:a16="http://schemas.microsoft.com/office/drawing/2014/main" val="3265952669"/>
                    </a:ext>
                  </a:extLst>
                </a:gridCol>
                <a:gridCol w="3172409">
                  <a:extLst>
                    <a:ext uri="{9D8B030D-6E8A-4147-A177-3AD203B41FA5}">
                      <a16:colId xmlns:a16="http://schemas.microsoft.com/office/drawing/2014/main" val="3269274669"/>
                    </a:ext>
                  </a:extLst>
                </a:gridCol>
                <a:gridCol w="2687216">
                  <a:extLst>
                    <a:ext uri="{9D8B030D-6E8A-4147-A177-3AD203B41FA5}">
                      <a16:colId xmlns:a16="http://schemas.microsoft.com/office/drawing/2014/main" val="345105857"/>
                    </a:ext>
                  </a:extLst>
                </a:gridCol>
              </a:tblGrid>
              <a:tr h="482723">
                <a:tc>
                  <a:txBody>
                    <a:bodyPr/>
                    <a:lstStyle/>
                    <a:p>
                      <a:r>
                        <a:rPr lang="pt-PT" sz="2000" dirty="0"/>
                        <a:t>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000" dirty="0"/>
                        <a:t>Principais objetivos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000" dirty="0"/>
                        <a:t>O que correu melhor?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000" dirty="0"/>
                        <a:t>O que correu pior?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93697"/>
                  </a:ext>
                </a:extLst>
              </a:tr>
              <a:tr h="3638056">
                <a:tc>
                  <a:txBody>
                    <a:bodyPr/>
                    <a:lstStyle/>
                    <a:p>
                      <a:pPr algn="ctr"/>
                      <a:r>
                        <a:rPr lang="pt-PT" sz="1800" b="0" u="none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Registo de novos </a:t>
                      </a:r>
                      <a:r>
                        <a:rPr lang="pt-PT" sz="1600" b="1" dirty="0"/>
                        <a:t>produtos</a:t>
                      </a:r>
                      <a:r>
                        <a:rPr lang="pt-PT" sz="1600" dirty="0"/>
                        <a:t> e as suas respetivas </a:t>
                      </a:r>
                      <a:r>
                        <a:rPr lang="pt-PT" sz="1600" b="1" dirty="0"/>
                        <a:t>categorias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b="1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Registo de novos </a:t>
                      </a:r>
                      <a:r>
                        <a:rPr lang="pt-PT" sz="1600" b="1" dirty="0"/>
                        <a:t>clientes</a:t>
                      </a:r>
                      <a:r>
                        <a:rPr lang="pt-PT" sz="1600" dirty="0"/>
                        <a:t> e as suas respetivas </a:t>
                      </a:r>
                      <a:r>
                        <a:rPr lang="pt-PT" sz="1600" b="1" dirty="0"/>
                        <a:t>encomendas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b="1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Upload da </a:t>
                      </a:r>
                      <a:r>
                        <a:rPr lang="pt-PT" sz="1600" b="1" dirty="0"/>
                        <a:t>planta do armazém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b="1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Configuração dos </a:t>
                      </a:r>
                      <a:r>
                        <a:rPr lang="pt-PT" sz="1600" b="1" dirty="0" err="1"/>
                        <a:t>AGVs</a:t>
                      </a:r>
                      <a:endParaRPr lang="pt-P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Antecipação no desenvolvimento do catálogo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Segurança extra: acesso restrito à planta do armazém (</a:t>
                      </a:r>
                      <a:r>
                        <a:rPr lang="pt-PT" sz="1600" i="1" dirty="0" err="1"/>
                        <a:t>warehouse</a:t>
                      </a:r>
                      <a:r>
                        <a:rPr lang="pt-PT" sz="1600" i="1" dirty="0"/>
                        <a:t> </a:t>
                      </a:r>
                      <a:r>
                        <a:rPr lang="pt-PT" sz="1600" i="1" dirty="0" err="1"/>
                        <a:t>employee</a:t>
                      </a:r>
                      <a:r>
                        <a:rPr lang="pt-PT" sz="1600" dirty="0"/>
                        <a:t>)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Capacidade de introduzir várias imagens de produtos e persisti-las na base de dados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Importação de dados de cliente através de ficheiro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Configuração dos </a:t>
                      </a:r>
                      <a:r>
                        <a:rPr lang="pt-PT" sz="1600" dirty="0" err="1"/>
                        <a:t>AGVs</a:t>
                      </a:r>
                      <a:endParaRPr lang="pt-PT" sz="1600" dirty="0"/>
                    </a:p>
                    <a:p>
                      <a:pPr marL="0" indent="0">
                        <a:buFontTx/>
                        <a:buNone/>
                      </a:pPr>
                      <a:endParaRPr lang="pt-PT" sz="7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i="1" dirty="0"/>
                        <a:t>Bugs</a:t>
                      </a:r>
                      <a:r>
                        <a:rPr lang="pt-PT" sz="1600" dirty="0"/>
                        <a:t> na configuração dos AGV </a:t>
                      </a:r>
                      <a:r>
                        <a:rPr lang="pt-PT" sz="1600" dirty="0" err="1"/>
                        <a:t>docks</a:t>
                      </a:r>
                      <a:endParaRPr lang="pt-P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865500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F8E8934D-4BCE-3A97-2C9E-9249FD832BAF}"/>
              </a:ext>
            </a:extLst>
          </p:cNvPr>
          <p:cNvSpPr txBox="1"/>
          <p:nvPr/>
        </p:nvSpPr>
        <p:spPr>
          <a:xfrm>
            <a:off x="1154953" y="804391"/>
            <a:ext cx="528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</a:rPr>
              <a:t>Análise dos sprints</a:t>
            </a:r>
          </a:p>
        </p:txBody>
      </p:sp>
    </p:spTree>
    <p:extLst>
      <p:ext uri="{BB962C8B-B14F-4D97-AF65-F5344CB8AC3E}">
        <p14:creationId xmlns:p14="http://schemas.microsoft.com/office/powerpoint/2010/main" val="52218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138EE-F8A6-9986-6AC5-08F98BF04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Sprint C</a:t>
            </a:r>
          </a:p>
        </p:txBody>
      </p:sp>
      <p:graphicFrame>
        <p:nvGraphicFramePr>
          <p:cNvPr id="5" name="Tabela 12">
            <a:extLst>
              <a:ext uri="{FF2B5EF4-FFF2-40B4-BE49-F238E27FC236}">
                <a16:creationId xmlns:a16="http://schemas.microsoft.com/office/drawing/2014/main" id="{76370F23-0A79-C485-77F0-A899D447B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92971"/>
              </p:ext>
            </p:extLst>
          </p:nvPr>
        </p:nvGraphicFramePr>
        <p:xfrm>
          <a:off x="401216" y="2576732"/>
          <a:ext cx="11389568" cy="3908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59">
                  <a:extLst>
                    <a:ext uri="{9D8B030D-6E8A-4147-A177-3AD203B41FA5}">
                      <a16:colId xmlns:a16="http://schemas.microsoft.com/office/drawing/2014/main" val="4166512467"/>
                    </a:ext>
                  </a:extLst>
                </a:gridCol>
                <a:gridCol w="3439390">
                  <a:extLst>
                    <a:ext uri="{9D8B030D-6E8A-4147-A177-3AD203B41FA5}">
                      <a16:colId xmlns:a16="http://schemas.microsoft.com/office/drawing/2014/main" val="3265952669"/>
                    </a:ext>
                  </a:extLst>
                </a:gridCol>
                <a:gridCol w="4236098">
                  <a:extLst>
                    <a:ext uri="{9D8B030D-6E8A-4147-A177-3AD203B41FA5}">
                      <a16:colId xmlns:a16="http://schemas.microsoft.com/office/drawing/2014/main" val="3269274669"/>
                    </a:ext>
                  </a:extLst>
                </a:gridCol>
                <a:gridCol w="2749421">
                  <a:extLst>
                    <a:ext uri="{9D8B030D-6E8A-4147-A177-3AD203B41FA5}">
                      <a16:colId xmlns:a16="http://schemas.microsoft.com/office/drawing/2014/main" val="345105857"/>
                    </a:ext>
                  </a:extLst>
                </a:gridCol>
              </a:tblGrid>
              <a:tr h="481277">
                <a:tc>
                  <a:txBody>
                    <a:bodyPr/>
                    <a:lstStyle/>
                    <a:p>
                      <a:r>
                        <a:rPr lang="pt-PT" sz="2000" dirty="0"/>
                        <a:t>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000" dirty="0"/>
                        <a:t>Principais objetivos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000" dirty="0"/>
                        <a:t>O que correu melhor?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2000" dirty="0"/>
                        <a:t>O que correu pior?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93697"/>
                  </a:ext>
                </a:extLst>
              </a:tr>
              <a:tr h="3426765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Configuração dos </a:t>
                      </a:r>
                      <a:r>
                        <a:rPr lang="pt-PT" sz="1600" b="1" dirty="0"/>
                        <a:t>servidores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b="1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Atualização do </a:t>
                      </a:r>
                      <a:r>
                        <a:rPr lang="pt-PT" sz="1600" b="1" dirty="0"/>
                        <a:t>estado de encomendas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b="1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Criação de uma </a:t>
                      </a:r>
                      <a:r>
                        <a:rPr lang="pt-PT" sz="1600" b="1" i="1" dirty="0"/>
                        <a:t>web</a:t>
                      </a:r>
                      <a:r>
                        <a:rPr lang="pt-PT" sz="1600" dirty="0"/>
                        <a:t> </a:t>
                      </a:r>
                      <a:r>
                        <a:rPr lang="pt-PT" sz="1600" b="1" i="1" dirty="0" err="1"/>
                        <a:t>dashboard</a:t>
                      </a:r>
                      <a:endParaRPr lang="pt-PT" sz="1600" b="1" i="1" dirty="0"/>
                    </a:p>
                    <a:p>
                      <a:pPr marL="0" indent="0">
                        <a:buFontTx/>
                        <a:buNone/>
                      </a:pPr>
                      <a:endParaRPr lang="pt-PT" sz="700" b="1" i="1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Ver/Pesquisar o </a:t>
                      </a:r>
                      <a:r>
                        <a:rPr lang="pt-PT" sz="1600" b="1" dirty="0"/>
                        <a:t>catálogo</a:t>
                      </a:r>
                      <a:r>
                        <a:rPr lang="pt-PT" sz="1600" dirty="0"/>
                        <a:t> e adicionar produtos ao </a:t>
                      </a:r>
                      <a:r>
                        <a:rPr lang="pt-PT" sz="1600" b="1" dirty="0"/>
                        <a:t>carrinho de compras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Criação de servidores em acesso remoto absoluto, incluindo a </a:t>
                      </a:r>
                      <a:r>
                        <a:rPr lang="pt-PT" sz="1600" i="1" u="none" dirty="0" err="1"/>
                        <a:t>dashboard</a:t>
                      </a:r>
                      <a:endParaRPr lang="pt-PT" sz="1600" i="1" u="none" dirty="0"/>
                    </a:p>
                    <a:p>
                      <a:pPr marL="0" indent="0">
                        <a:buFontTx/>
                        <a:buNone/>
                      </a:pPr>
                      <a:endParaRPr lang="pt-PT" sz="7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Atualização constante da </a:t>
                      </a:r>
                      <a:r>
                        <a:rPr lang="pt-PT" sz="1600" i="1" dirty="0" err="1"/>
                        <a:t>dashboard</a:t>
                      </a:r>
                      <a:r>
                        <a:rPr lang="pt-PT" sz="1600" i="0" dirty="0"/>
                        <a:t>, que inclui </a:t>
                      </a:r>
                      <a:r>
                        <a:rPr lang="pt-PT" sz="1600" dirty="0"/>
                        <a:t>protocolo de segurança implementado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Gramática capaz de analisar respostas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Carrinho de compras – a destacar as seguintes disponibilidades: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pt-PT" sz="1600" dirty="0"/>
                        <a:t>Visualização (cliente)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pt-PT" sz="1600" dirty="0"/>
                        <a:t>Filtragem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Falta de aplicação das melhores práticas no desenvolvimento dos módulos dos servidores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25709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E7A097D6-5808-1043-5499-21946C9652A8}"/>
              </a:ext>
            </a:extLst>
          </p:cNvPr>
          <p:cNvSpPr txBox="1"/>
          <p:nvPr/>
        </p:nvSpPr>
        <p:spPr>
          <a:xfrm>
            <a:off x="1154953" y="804391"/>
            <a:ext cx="528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</a:rPr>
              <a:t>Análise dos sprints</a:t>
            </a:r>
          </a:p>
        </p:txBody>
      </p:sp>
    </p:spTree>
    <p:extLst>
      <p:ext uri="{BB962C8B-B14F-4D97-AF65-F5344CB8AC3E}">
        <p14:creationId xmlns:p14="http://schemas.microsoft.com/office/powerpoint/2010/main" val="187367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A5A75-5CD1-9AAD-CC47-F302D693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Sprint D</a:t>
            </a:r>
          </a:p>
        </p:txBody>
      </p:sp>
      <p:graphicFrame>
        <p:nvGraphicFramePr>
          <p:cNvPr id="4" name="Tabela 12">
            <a:extLst>
              <a:ext uri="{FF2B5EF4-FFF2-40B4-BE49-F238E27FC236}">
                <a16:creationId xmlns:a16="http://schemas.microsoft.com/office/drawing/2014/main" id="{A9C1CDCB-9BA3-D108-C1DD-62A8860D96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262299"/>
              </p:ext>
            </p:extLst>
          </p:nvPr>
        </p:nvGraphicFramePr>
        <p:xfrm>
          <a:off x="437699" y="2416888"/>
          <a:ext cx="11316601" cy="429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219">
                  <a:extLst>
                    <a:ext uri="{9D8B030D-6E8A-4147-A177-3AD203B41FA5}">
                      <a16:colId xmlns:a16="http://schemas.microsoft.com/office/drawing/2014/main" val="4166512467"/>
                    </a:ext>
                  </a:extLst>
                </a:gridCol>
                <a:gridCol w="3992057">
                  <a:extLst>
                    <a:ext uri="{9D8B030D-6E8A-4147-A177-3AD203B41FA5}">
                      <a16:colId xmlns:a16="http://schemas.microsoft.com/office/drawing/2014/main" val="3265952669"/>
                    </a:ext>
                  </a:extLst>
                </a:gridCol>
                <a:gridCol w="3097764">
                  <a:extLst>
                    <a:ext uri="{9D8B030D-6E8A-4147-A177-3AD203B41FA5}">
                      <a16:colId xmlns:a16="http://schemas.microsoft.com/office/drawing/2014/main" val="3269274669"/>
                    </a:ext>
                  </a:extLst>
                </a:gridCol>
                <a:gridCol w="3363561">
                  <a:extLst>
                    <a:ext uri="{9D8B030D-6E8A-4147-A177-3AD203B41FA5}">
                      <a16:colId xmlns:a16="http://schemas.microsoft.com/office/drawing/2014/main" val="345105857"/>
                    </a:ext>
                  </a:extLst>
                </a:gridCol>
              </a:tblGrid>
              <a:tr h="407531">
                <a:tc>
                  <a:txBody>
                    <a:bodyPr/>
                    <a:lstStyle/>
                    <a:p>
                      <a:r>
                        <a:rPr lang="pt-PT" dirty="0"/>
                        <a:t>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Principais objetivos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que correu melhor?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 que correu pior?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93697"/>
                  </a:ext>
                </a:extLst>
              </a:tr>
              <a:tr h="3884291">
                <a:tc>
                  <a:txBody>
                    <a:bodyPr/>
                    <a:lstStyle/>
                    <a:p>
                      <a:pPr algn="ctr"/>
                      <a:r>
                        <a:rPr lang="pt-PT" sz="1800" b="0" u="none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b="0" dirty="0"/>
                        <a:t>(Cliente) </a:t>
                      </a:r>
                      <a:r>
                        <a:rPr lang="pt-PT" sz="1600" b="1" dirty="0"/>
                        <a:t>Responder aos questionários</a:t>
                      </a:r>
                      <a:r>
                        <a:rPr lang="pt-PT" sz="1600" b="0" dirty="0"/>
                        <a:t> a ele atribuídos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b="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b="0" dirty="0"/>
                        <a:t>Realizar o </a:t>
                      </a:r>
                      <a:r>
                        <a:rPr lang="pt-PT" sz="1600" b="1" dirty="0"/>
                        <a:t>relatório estatístico</a:t>
                      </a:r>
                      <a:r>
                        <a:rPr lang="pt-PT" sz="1600" b="0" dirty="0"/>
                        <a:t> de um questionário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b="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b="0" dirty="0"/>
                        <a:t>Tornar as </a:t>
                      </a:r>
                      <a:r>
                        <a:rPr lang="pt-PT" sz="1600" b="1" dirty="0"/>
                        <a:t>comunicações seguras/protegidas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b="1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b="0" dirty="0"/>
                        <a:t>Configurar o </a:t>
                      </a:r>
                      <a:r>
                        <a:rPr lang="pt-PT" sz="1600" b="1" dirty="0"/>
                        <a:t>AGV </a:t>
                      </a:r>
                      <a:r>
                        <a:rPr lang="pt-PT" sz="1600" b="1" dirty="0" err="1"/>
                        <a:t>Twin</a:t>
                      </a:r>
                      <a:endParaRPr lang="pt-PT" sz="1600" b="1" dirty="0"/>
                    </a:p>
                    <a:p>
                      <a:pPr marL="0" indent="0">
                        <a:buFontTx/>
                        <a:buNone/>
                      </a:pPr>
                      <a:endParaRPr lang="pt-PT" sz="700" b="1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b="0" dirty="0"/>
                        <a:t>(Cliente) Visualizar o </a:t>
                      </a:r>
                      <a:r>
                        <a:rPr lang="pt-PT" sz="1600" b="1" dirty="0"/>
                        <a:t>estado das suas encomendas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Como complemento à US3002, foi criada a opção de página HTML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Ótima aplicação dos protocolos de segurança nos servidores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Necessidade de alterar a criação do questionário (Sprint C)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i="0" dirty="0"/>
                        <a:t>Escassa aplicação das melhores práticas no </a:t>
                      </a:r>
                      <a:r>
                        <a:rPr lang="pt-PT" sz="1600" i="1" dirty="0" err="1"/>
                        <a:t>TargetRules</a:t>
                      </a:r>
                      <a:endParaRPr lang="pt-PT" sz="1600" dirty="0"/>
                    </a:p>
                    <a:p>
                      <a:pPr marL="0" indent="0">
                        <a:buFontTx/>
                        <a:buNone/>
                      </a:pPr>
                      <a:endParaRPr lang="pt-PT" sz="7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Diversas alterações do AGV Manager devido a divergências de opinião quanto à sua implementação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pt-PT" sz="7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PT" sz="1600" dirty="0"/>
                        <a:t>Surgimento de alguns problemas na configuração do caminho do AGV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865500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C16842E-B486-0489-13A3-127BCC59EF2C}"/>
              </a:ext>
            </a:extLst>
          </p:cNvPr>
          <p:cNvSpPr txBox="1"/>
          <p:nvPr/>
        </p:nvSpPr>
        <p:spPr>
          <a:xfrm>
            <a:off x="1154953" y="804391"/>
            <a:ext cx="528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1"/>
                </a:solidFill>
              </a:rPr>
              <a:t>Análise dos sprints</a:t>
            </a:r>
          </a:p>
        </p:txBody>
      </p:sp>
    </p:spTree>
    <p:extLst>
      <p:ext uri="{BB962C8B-B14F-4D97-AF65-F5344CB8AC3E}">
        <p14:creationId xmlns:p14="http://schemas.microsoft.com/office/powerpoint/2010/main" val="411305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94D3C-3C16-92C9-5A08-C7A7B791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Resultados alcançados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F5D96FF-FA6D-7A69-4530-3FD612DCE5F6}"/>
              </a:ext>
            </a:extLst>
          </p:cNvPr>
          <p:cNvSpPr txBox="1"/>
          <p:nvPr/>
        </p:nvSpPr>
        <p:spPr>
          <a:xfrm>
            <a:off x="1482532" y="2892719"/>
            <a:ext cx="97719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Realização de </a:t>
            </a:r>
            <a:r>
              <a:rPr lang="pt-PT" sz="2000" b="1" dirty="0"/>
              <a:t>todas as </a:t>
            </a:r>
            <a:r>
              <a:rPr lang="pt-PT" sz="2000" b="1" i="1" dirty="0" err="1"/>
              <a:t>User</a:t>
            </a:r>
            <a:r>
              <a:rPr lang="pt-PT" sz="2000" b="1" i="1" dirty="0"/>
              <a:t> </a:t>
            </a:r>
            <a:r>
              <a:rPr lang="pt-PT" sz="2000" b="1" i="1" dirty="0" err="1"/>
              <a:t>Stories</a:t>
            </a:r>
            <a:r>
              <a:rPr lang="pt-PT" sz="2000" dirty="0"/>
              <a:t> de acordo com o que foi solicitado, com o propósito da </a:t>
            </a:r>
            <a:r>
              <a:rPr lang="pt-PT" sz="2000" b="1" dirty="0"/>
              <a:t>obtenção dos melhores resultados</a:t>
            </a:r>
            <a:r>
              <a:rPr lang="pt-PT" sz="2000" dirty="0"/>
              <a:t>, pelo que empreendemos o </a:t>
            </a:r>
            <a:r>
              <a:rPr lang="pt-PT" sz="2000" b="1" dirty="0"/>
              <a:t>nosso empenho total</a:t>
            </a:r>
            <a:r>
              <a:rPr lang="pt-PT" sz="2000" dirty="0"/>
              <a:t> no desenvolvimento das mesmas.</a:t>
            </a:r>
          </a:p>
          <a:p>
            <a:endParaRPr lang="pt-PT" sz="2000" dirty="0"/>
          </a:p>
          <a:p>
            <a:r>
              <a:rPr lang="pt-PT" sz="2000" dirty="0"/>
              <a:t>Capacidade de realização de </a:t>
            </a:r>
            <a:r>
              <a:rPr lang="pt-PT" sz="2000" b="1" dirty="0"/>
              <a:t>funcionalidades não exigidas pelo cliente</a:t>
            </a:r>
            <a:r>
              <a:rPr lang="pt-PT" sz="2000" dirty="0"/>
              <a:t> (extra), mas consideradas relevantes e que poderão enriquecer/complementar o pedido.</a:t>
            </a:r>
          </a:p>
          <a:p>
            <a:endParaRPr lang="pt-PT" sz="2000" dirty="0"/>
          </a:p>
          <a:p>
            <a:r>
              <a:rPr lang="pt-PT" sz="2000" dirty="0"/>
              <a:t>Reforço da organização do </a:t>
            </a:r>
            <a:r>
              <a:rPr lang="pt-PT" sz="2000" b="1" dirty="0"/>
              <a:t>trabalho em equipa</a:t>
            </a:r>
            <a:r>
              <a:rPr lang="pt-PT" sz="2000" dirty="0"/>
              <a:t>, obtenção de </a:t>
            </a:r>
            <a:r>
              <a:rPr lang="pt-PT" sz="2000" b="1" dirty="0"/>
              <a:t>novas competências</a:t>
            </a:r>
            <a:r>
              <a:rPr lang="pt-PT" sz="2000" dirty="0"/>
              <a:t> e </a:t>
            </a:r>
            <a:r>
              <a:rPr lang="pt-PT" sz="2000" b="1" dirty="0"/>
              <a:t>consolidação de conhecimentos</a:t>
            </a:r>
            <a:r>
              <a:rPr lang="pt-PT" sz="2000" dirty="0"/>
              <a:t>.</a:t>
            </a:r>
          </a:p>
        </p:txBody>
      </p:sp>
      <p:pic>
        <p:nvPicPr>
          <p:cNvPr id="24" name="Gráfico 23" descr="Distintivo: Visto1 com preenchimento sólido">
            <a:extLst>
              <a:ext uri="{FF2B5EF4-FFF2-40B4-BE49-F238E27FC236}">
                <a16:creationId xmlns:a16="http://schemas.microsoft.com/office/drawing/2014/main" id="{E50637A2-BAD2-95BB-7BB3-4AEF9DF0B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440" y="2902050"/>
            <a:ext cx="426528" cy="426528"/>
          </a:xfrm>
          <a:prstGeom prst="rect">
            <a:avLst/>
          </a:prstGeom>
        </p:spPr>
      </p:pic>
      <p:pic>
        <p:nvPicPr>
          <p:cNvPr id="29" name="Gráfico 28" descr="Distintivo: Visto1 com preenchimento sólido">
            <a:extLst>
              <a:ext uri="{FF2B5EF4-FFF2-40B4-BE49-F238E27FC236}">
                <a16:creationId xmlns:a16="http://schemas.microsoft.com/office/drawing/2014/main" id="{D1F840C0-A130-DB11-58FA-F50DE4A09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440" y="5322152"/>
            <a:ext cx="426528" cy="426528"/>
          </a:xfrm>
          <a:prstGeom prst="rect">
            <a:avLst/>
          </a:prstGeom>
        </p:spPr>
      </p:pic>
      <p:pic>
        <p:nvPicPr>
          <p:cNvPr id="30" name="Gráfico 29" descr="Distintivo: Visto1 com preenchimento sólido">
            <a:extLst>
              <a:ext uri="{FF2B5EF4-FFF2-40B4-BE49-F238E27FC236}">
                <a16:creationId xmlns:a16="http://schemas.microsoft.com/office/drawing/2014/main" id="{6A6211E8-0497-A32A-62DB-89A01BFEF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440" y="4112101"/>
            <a:ext cx="426528" cy="4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7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FF8FE1-984B-DCC8-4826-69591278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799" y="1318723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4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Domínio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7" name="Gráfico 6">
            <a:extLst>
              <a:ext uri="{FF2B5EF4-FFF2-40B4-BE49-F238E27FC236}">
                <a16:creationId xmlns:a16="http://schemas.microsoft.com/office/drawing/2014/main" id="{EF447A5C-C02D-A7D5-18EE-92BD09D23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383" y="325405"/>
            <a:ext cx="6513638" cy="620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23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How to Perform a SWOT Analysis for SEO">
            <a:extLst>
              <a:ext uri="{FF2B5EF4-FFF2-40B4-BE49-F238E27FC236}">
                <a16:creationId xmlns:a16="http://schemas.microsoft.com/office/drawing/2014/main" id="{4EBC6CCD-DF94-7438-CD1F-3CC59B86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455" y="686574"/>
            <a:ext cx="9295089" cy="455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3B92F62-BDD4-E6CC-01E8-031DD532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468" y="0"/>
            <a:ext cx="1074513" cy="134885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74ABD2-DD59-A946-B5EA-942AC1FE84A4}"/>
              </a:ext>
            </a:extLst>
          </p:cNvPr>
          <p:cNvSpPr txBox="1"/>
          <p:nvPr/>
        </p:nvSpPr>
        <p:spPr>
          <a:xfrm>
            <a:off x="1632407" y="4640383"/>
            <a:ext cx="21717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Flexibilidade</a:t>
            </a:r>
          </a:p>
          <a:p>
            <a:pPr algn="ctr"/>
            <a:endParaRPr lang="pt-PT" sz="400" dirty="0"/>
          </a:p>
          <a:p>
            <a:pPr algn="ctr"/>
            <a:r>
              <a:rPr lang="pt-PT" sz="1400" dirty="0"/>
              <a:t>Trabalho em equipa</a:t>
            </a:r>
          </a:p>
          <a:p>
            <a:pPr algn="ctr"/>
            <a:endParaRPr lang="pt-PT" sz="400" dirty="0"/>
          </a:p>
          <a:p>
            <a:pPr algn="ctr"/>
            <a:r>
              <a:rPr lang="pt-PT" sz="1400" dirty="0"/>
              <a:t>Dedicação/Empenho</a:t>
            </a:r>
          </a:p>
          <a:p>
            <a:pPr algn="ctr"/>
            <a:endParaRPr lang="pt-PT" sz="400" dirty="0"/>
          </a:p>
          <a:p>
            <a:pPr algn="ctr"/>
            <a:r>
              <a:rPr lang="pt-PT" sz="1400" dirty="0"/>
              <a:t>Responsabilidade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B6130D-1642-A117-4F47-706DBC56FDA1}"/>
              </a:ext>
            </a:extLst>
          </p:cNvPr>
          <p:cNvSpPr txBox="1"/>
          <p:nvPr/>
        </p:nvSpPr>
        <p:spPr>
          <a:xfrm>
            <a:off x="3737883" y="4640383"/>
            <a:ext cx="2421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Metodologia de trabalho</a:t>
            </a:r>
          </a:p>
          <a:p>
            <a:pPr algn="ctr"/>
            <a:endParaRPr lang="pt-PT" sz="400" dirty="0"/>
          </a:p>
          <a:p>
            <a:pPr algn="ctr"/>
            <a:r>
              <a:rPr lang="pt-PT" sz="1400" dirty="0"/>
              <a:t>Interdependência</a:t>
            </a:r>
          </a:p>
          <a:p>
            <a:pPr algn="ctr"/>
            <a:endParaRPr lang="pt-PT" sz="400" dirty="0"/>
          </a:p>
          <a:p>
            <a:pPr algn="ctr"/>
            <a:r>
              <a:rPr lang="pt-PT" sz="1400" dirty="0"/>
              <a:t>Comunicação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137D86-A028-1EBF-979A-4152354C4CC3}"/>
              </a:ext>
            </a:extLst>
          </p:cNvPr>
          <p:cNvSpPr txBox="1"/>
          <p:nvPr/>
        </p:nvSpPr>
        <p:spPr>
          <a:xfrm>
            <a:off x="8217586" y="4640383"/>
            <a:ext cx="229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 Desistência de um membro do grupo</a:t>
            </a:r>
          </a:p>
          <a:p>
            <a:pPr algn="ctr"/>
            <a:endParaRPr lang="pt-PT" sz="400" dirty="0"/>
          </a:p>
          <a:p>
            <a:pPr algn="ctr"/>
            <a:r>
              <a:rPr lang="pt-PT" sz="1400" dirty="0"/>
              <a:t>Tempo necessário despendido no estudo das matérias</a:t>
            </a:r>
          </a:p>
          <a:p>
            <a:pPr algn="ctr"/>
            <a:endParaRPr lang="pt-PT" sz="400" dirty="0"/>
          </a:p>
          <a:p>
            <a:pPr algn="ctr"/>
            <a:r>
              <a:rPr lang="pt-PT" sz="1400" dirty="0"/>
              <a:t>Deterioração das relações pessoais na equipa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1A970E-176A-ED7D-5F6C-572C1474B434}"/>
              </a:ext>
            </a:extLst>
          </p:cNvPr>
          <p:cNvSpPr txBox="1"/>
          <p:nvPr/>
        </p:nvSpPr>
        <p:spPr>
          <a:xfrm>
            <a:off x="6095999" y="4640383"/>
            <a:ext cx="22281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Desenvolvimento de competências técnicas e </a:t>
            </a:r>
            <a:r>
              <a:rPr lang="pt-PT" sz="1400" i="1" dirty="0"/>
              <a:t>soft </a:t>
            </a:r>
            <a:r>
              <a:rPr lang="pt-PT" sz="1400" i="1" dirty="0" err="1"/>
              <a:t>skills</a:t>
            </a:r>
            <a:endParaRPr lang="pt-PT" sz="1400" i="1" dirty="0"/>
          </a:p>
          <a:p>
            <a:pPr algn="ctr"/>
            <a:endParaRPr lang="pt-PT" sz="400" dirty="0"/>
          </a:p>
          <a:p>
            <a:pPr algn="ctr"/>
            <a:r>
              <a:rPr lang="pt-PT" sz="1400" dirty="0"/>
              <a:t>Aquisição de experiência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42A3DF0-6E67-8389-80CA-AD6E2EBCB268}"/>
              </a:ext>
            </a:extLst>
          </p:cNvPr>
          <p:cNvSpPr txBox="1"/>
          <p:nvPr/>
        </p:nvSpPr>
        <p:spPr>
          <a:xfrm>
            <a:off x="407825" y="322462"/>
            <a:ext cx="2643284" cy="510778"/>
          </a:xfrm>
          <a:prstGeom prst="roundRect">
            <a:avLst/>
          </a:prstGeom>
          <a:solidFill>
            <a:srgbClr val="8DAFB1"/>
          </a:solidFill>
          <a:ln>
            <a:solidFill>
              <a:srgbClr val="4C6E7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E8F0F0"/>
                </a:solidFill>
              </a:rPr>
              <a:t>Análise SWOT</a:t>
            </a:r>
          </a:p>
        </p:txBody>
      </p:sp>
    </p:spTree>
    <p:extLst>
      <p:ext uri="{BB962C8B-B14F-4D97-AF65-F5344CB8AC3E}">
        <p14:creationId xmlns:p14="http://schemas.microsoft.com/office/powerpoint/2010/main" val="29052828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89229331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AEFE7FC9D8B84EBE55524C48F58D03" ma:contentTypeVersion="11" ma:contentTypeDescription="Create a new document." ma:contentTypeScope="" ma:versionID="c5531b01f7244ccfb49f509fa952a9ac">
  <xsd:schema xmlns:xsd="http://www.w3.org/2001/XMLSchema" xmlns:xs="http://www.w3.org/2001/XMLSchema" xmlns:p="http://schemas.microsoft.com/office/2006/metadata/properties" xmlns:ns3="6d3c5dfb-1cc0-4432-86cb-2a9d0e8e17b0" xmlns:ns4="c83fef03-7e53-47dc-8a06-28f89aa017e1" targetNamespace="http://schemas.microsoft.com/office/2006/metadata/properties" ma:root="true" ma:fieldsID="14681660390a7fd22f29e4387645bf94" ns3:_="" ns4:_="">
    <xsd:import namespace="6d3c5dfb-1cc0-4432-86cb-2a9d0e8e17b0"/>
    <xsd:import namespace="c83fef03-7e53-47dc-8a06-28f89aa017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c5dfb-1cc0-4432-86cb-2a9d0e8e17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3fef03-7e53-47dc-8a06-28f89aa017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BE98EF-840D-450E-8ACF-F7716736AF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3c5dfb-1cc0-4432-86cb-2a9d0e8e17b0"/>
    <ds:schemaRef ds:uri="c83fef03-7e53-47dc-8a06-28f89aa017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8430C2-F4F6-4E39-90B2-0A24B17A1A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1BD244-1645-49A2-B1EA-A237699A6507}">
  <ds:schemaRefs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6d3c5dfb-1cc0-4432-86cb-2a9d0e8e17b0"/>
    <ds:schemaRef ds:uri="http://purl.org/dc/dcmitype/"/>
    <ds:schemaRef ds:uri="http://purl.org/dc/terms/"/>
    <ds:schemaRef ds:uri="http://schemas.microsoft.com/office/infopath/2007/PartnerControls"/>
    <ds:schemaRef ds:uri="c83fef03-7e53-47dc-8a06-28f89aa017e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12377</TotalTime>
  <Words>869</Words>
  <Application>Microsoft Office PowerPoint</Application>
  <PresentationFormat>Ecrã Panorâmico</PresentationFormat>
  <Paragraphs>172</Paragraphs>
  <Slides>19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Courier New</vt:lpstr>
      <vt:lpstr>Wingdings 3</vt:lpstr>
      <vt:lpstr>Ion Boardroom</vt:lpstr>
      <vt:lpstr>Projeto Integrador Apresentação – Sprint D </vt:lpstr>
      <vt:lpstr>Índice</vt:lpstr>
      <vt:lpstr>Objetivos iniciais</vt:lpstr>
      <vt:lpstr>Sprint B</vt:lpstr>
      <vt:lpstr>Sprint C</vt:lpstr>
      <vt:lpstr>Sprint D</vt:lpstr>
      <vt:lpstr>Resultados alcançados</vt:lpstr>
      <vt:lpstr>Modelo de Domínio</vt:lpstr>
      <vt:lpstr>Apresentação do PowerPoint</vt:lpstr>
      <vt:lpstr>Jira Board</vt:lpstr>
      <vt:lpstr>Bitbucket Pipelines</vt:lpstr>
      <vt:lpstr>Bitbucket Graphs</vt:lpstr>
      <vt:lpstr>Demonstração da aplicação</vt:lpstr>
      <vt:lpstr>Qualidade do produto final</vt:lpstr>
      <vt:lpstr>Conclusão</vt:lpstr>
      <vt:lpstr>Sugestões de melhoria</vt:lpstr>
      <vt:lpstr>Organização da equipa</vt:lpstr>
      <vt:lpstr>Autoavaliação</vt:lpstr>
      <vt:lpstr>Projeto Integrador Apresentação – Sprint 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Gerir projetos</dc:title>
  <dc:creator>Ana Abreu</dc:creator>
  <cp:lastModifiedBy>Mariana Lages (1200902)</cp:lastModifiedBy>
  <cp:revision>65</cp:revision>
  <dcterms:created xsi:type="dcterms:W3CDTF">2015-06-02T09:01:30Z</dcterms:created>
  <dcterms:modified xsi:type="dcterms:W3CDTF">2022-06-19T21:02:02Z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0x0101005CAEFE7FC9D8B84EBE55524C48F58D03</vt:lpwstr>
  </property>
</Properties>
</file>